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2564"/>
    <a:srgbClr val="4840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EA9767-FB89-468E-9B0D-E055878DE17B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C8B9CBB-120C-426B-8A82-18B2432BCA62}">
      <dgm:prSet phldrT="[Text]"/>
      <dgm:spPr/>
      <dgm:t>
        <a:bodyPr/>
        <a:lstStyle/>
        <a:p>
          <a:r>
            <a:rPr lang="en-US" dirty="0" smtClean="0"/>
            <a:t>Antitrust Legislation</a:t>
          </a:r>
          <a:endParaRPr lang="en-US" dirty="0"/>
        </a:p>
      </dgm:t>
    </dgm:pt>
    <dgm:pt modelId="{1CE02E8D-B3F3-4DAF-94C5-5029D2920858}" type="parTrans" cxnId="{892F23EF-2075-4303-8C1B-839437BACABA}">
      <dgm:prSet/>
      <dgm:spPr/>
      <dgm:t>
        <a:bodyPr/>
        <a:lstStyle/>
        <a:p>
          <a:endParaRPr lang="en-US"/>
        </a:p>
      </dgm:t>
    </dgm:pt>
    <dgm:pt modelId="{E3A44766-C595-4E10-B3D8-451340CCAB83}" type="sibTrans" cxnId="{892F23EF-2075-4303-8C1B-839437BACABA}">
      <dgm:prSet/>
      <dgm:spPr/>
      <dgm:t>
        <a:bodyPr/>
        <a:lstStyle/>
        <a:p>
          <a:endParaRPr lang="en-US"/>
        </a:p>
      </dgm:t>
    </dgm:pt>
    <dgm:pt modelId="{2E98EF34-D320-430F-A440-A3387BBFC8BE}">
      <dgm:prSet phldrT="[Text]"/>
      <dgm:spPr/>
      <dgm:t>
        <a:bodyPr/>
        <a:lstStyle/>
        <a:p>
          <a:r>
            <a:rPr lang="en-US" dirty="0" smtClean="0"/>
            <a:t>Interstate Commerce Act</a:t>
          </a:r>
        </a:p>
        <a:p>
          <a:r>
            <a:rPr lang="en-US" dirty="0" smtClean="0"/>
            <a:t>1887</a:t>
          </a:r>
          <a:endParaRPr lang="en-US" dirty="0"/>
        </a:p>
      </dgm:t>
    </dgm:pt>
    <dgm:pt modelId="{DCBCB19E-AB2F-4CFA-B0DB-173C0EA67151}" type="parTrans" cxnId="{35720ACE-076A-4A3A-9F63-1473BF42F426}">
      <dgm:prSet/>
      <dgm:spPr/>
      <dgm:t>
        <a:bodyPr/>
        <a:lstStyle/>
        <a:p>
          <a:endParaRPr lang="en-US"/>
        </a:p>
      </dgm:t>
    </dgm:pt>
    <dgm:pt modelId="{A5488D50-ED95-461E-8E4F-5B6F1FFCFD03}" type="sibTrans" cxnId="{35720ACE-076A-4A3A-9F63-1473BF42F426}">
      <dgm:prSet/>
      <dgm:spPr/>
      <dgm:t>
        <a:bodyPr/>
        <a:lstStyle/>
        <a:p>
          <a:endParaRPr lang="en-US"/>
        </a:p>
      </dgm:t>
    </dgm:pt>
    <dgm:pt modelId="{AE1F40EF-5E03-4434-84D4-8056FBB71E6F}">
      <dgm:prSet phldrT="[Text]"/>
      <dgm:spPr/>
      <dgm:t>
        <a:bodyPr/>
        <a:lstStyle/>
        <a:p>
          <a:r>
            <a:rPr lang="en-US" dirty="0" smtClean="0"/>
            <a:t>Sherman Antitrust Act</a:t>
          </a:r>
        </a:p>
        <a:p>
          <a:r>
            <a:rPr lang="en-US" dirty="0" smtClean="0"/>
            <a:t>1890</a:t>
          </a:r>
          <a:endParaRPr lang="en-US" dirty="0"/>
        </a:p>
      </dgm:t>
    </dgm:pt>
    <dgm:pt modelId="{3A5EF6DA-3099-4E01-8ADC-2C66D98F69BD}" type="parTrans" cxnId="{622EFEC4-C5E5-4C4D-A318-F5C1381C3F12}">
      <dgm:prSet/>
      <dgm:spPr/>
      <dgm:t>
        <a:bodyPr/>
        <a:lstStyle/>
        <a:p>
          <a:endParaRPr lang="en-US"/>
        </a:p>
      </dgm:t>
    </dgm:pt>
    <dgm:pt modelId="{86879D90-EE88-42A8-A7FE-168C488AC5D7}" type="sibTrans" cxnId="{622EFEC4-C5E5-4C4D-A318-F5C1381C3F12}">
      <dgm:prSet/>
      <dgm:spPr/>
      <dgm:t>
        <a:bodyPr/>
        <a:lstStyle/>
        <a:p>
          <a:endParaRPr lang="en-US"/>
        </a:p>
      </dgm:t>
    </dgm:pt>
    <dgm:pt modelId="{6BC674EF-B579-4681-A208-793B60E28A77}">
      <dgm:prSet phldrT="[Text]"/>
      <dgm:spPr/>
      <dgm:t>
        <a:bodyPr/>
        <a:lstStyle/>
        <a:p>
          <a:r>
            <a:rPr lang="en-US" dirty="0" smtClean="0"/>
            <a:t>Clayton Antitrust Act</a:t>
          </a:r>
        </a:p>
        <a:p>
          <a:r>
            <a:rPr lang="en-US" dirty="0" smtClean="0"/>
            <a:t>1914</a:t>
          </a:r>
          <a:endParaRPr lang="en-US" dirty="0"/>
        </a:p>
      </dgm:t>
    </dgm:pt>
    <dgm:pt modelId="{B381B8E9-5A1A-4B8D-BE4B-B9C2E7E6FEFB}" type="parTrans" cxnId="{36228B8D-BE3B-4BAB-9377-FD1E0C12C69D}">
      <dgm:prSet/>
      <dgm:spPr/>
      <dgm:t>
        <a:bodyPr/>
        <a:lstStyle/>
        <a:p>
          <a:endParaRPr lang="en-US"/>
        </a:p>
      </dgm:t>
    </dgm:pt>
    <dgm:pt modelId="{EBD30530-0EF2-4A8F-AF83-0B0A9F174251}" type="sibTrans" cxnId="{36228B8D-BE3B-4BAB-9377-FD1E0C12C69D}">
      <dgm:prSet/>
      <dgm:spPr/>
      <dgm:t>
        <a:bodyPr/>
        <a:lstStyle/>
        <a:p>
          <a:endParaRPr lang="en-US"/>
        </a:p>
      </dgm:t>
    </dgm:pt>
    <dgm:pt modelId="{BBD32316-BAEF-43CE-9690-F8FEC49D5F87}">
      <dgm:prSet phldrT="[Text]"/>
      <dgm:spPr/>
      <dgm:t>
        <a:bodyPr/>
        <a:lstStyle/>
        <a:p>
          <a:r>
            <a:rPr lang="en-US" dirty="0" smtClean="0"/>
            <a:t>Federal Trade Commission Act</a:t>
          </a:r>
        </a:p>
        <a:p>
          <a:r>
            <a:rPr lang="en-US" dirty="0" smtClean="0"/>
            <a:t>1914</a:t>
          </a:r>
          <a:endParaRPr lang="en-US" dirty="0"/>
        </a:p>
      </dgm:t>
    </dgm:pt>
    <dgm:pt modelId="{290A516E-48BE-484F-8BD6-B626768E7B5D}" type="parTrans" cxnId="{FAA460D2-C4BC-40D5-8B94-C35AB0ADB3F0}">
      <dgm:prSet/>
      <dgm:spPr/>
      <dgm:t>
        <a:bodyPr/>
        <a:lstStyle/>
        <a:p>
          <a:endParaRPr lang="en-US"/>
        </a:p>
      </dgm:t>
    </dgm:pt>
    <dgm:pt modelId="{9CC319B0-6530-43EF-BCF1-A27A010B20D7}" type="sibTrans" cxnId="{FAA460D2-C4BC-40D5-8B94-C35AB0ADB3F0}">
      <dgm:prSet/>
      <dgm:spPr/>
      <dgm:t>
        <a:bodyPr/>
        <a:lstStyle/>
        <a:p>
          <a:endParaRPr lang="en-US"/>
        </a:p>
      </dgm:t>
    </dgm:pt>
    <dgm:pt modelId="{E845A189-C347-4D88-A486-BF5783B8FAD9}">
      <dgm:prSet/>
      <dgm:spPr/>
      <dgm:t>
        <a:bodyPr/>
        <a:lstStyle/>
        <a:p>
          <a:r>
            <a:rPr lang="en-US" dirty="0" smtClean="0"/>
            <a:t>The Robinson-</a:t>
          </a:r>
          <a:r>
            <a:rPr lang="en-US" dirty="0" err="1" smtClean="0"/>
            <a:t>Patman</a:t>
          </a:r>
          <a:r>
            <a:rPr lang="en-US" dirty="0" smtClean="0"/>
            <a:t> Act</a:t>
          </a:r>
        </a:p>
        <a:p>
          <a:r>
            <a:rPr lang="en-US" dirty="0" smtClean="0"/>
            <a:t>1936</a:t>
          </a:r>
          <a:endParaRPr lang="en-US" dirty="0"/>
        </a:p>
      </dgm:t>
    </dgm:pt>
    <dgm:pt modelId="{6C61A1BD-F789-4316-934C-2F33B2EF8A31}" type="parTrans" cxnId="{83043233-45F9-4A92-B280-81308B87FB84}">
      <dgm:prSet/>
      <dgm:spPr/>
      <dgm:t>
        <a:bodyPr/>
        <a:lstStyle/>
        <a:p>
          <a:endParaRPr lang="en-US"/>
        </a:p>
      </dgm:t>
    </dgm:pt>
    <dgm:pt modelId="{A0326095-5C62-41EF-BA1C-A6DD45A89A67}" type="sibTrans" cxnId="{83043233-45F9-4A92-B280-81308B87FB84}">
      <dgm:prSet/>
      <dgm:spPr/>
      <dgm:t>
        <a:bodyPr/>
        <a:lstStyle/>
        <a:p>
          <a:endParaRPr lang="en-US"/>
        </a:p>
      </dgm:t>
    </dgm:pt>
    <dgm:pt modelId="{ACF1D438-0FB0-466E-9C6F-E8063D7E1A05}" type="pres">
      <dgm:prSet presAssocID="{78EA9767-FB89-468E-9B0D-E055878DE17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AA955DB-6D68-4826-9C60-F3FDAD57E298}" type="pres">
      <dgm:prSet presAssocID="{FC8B9CBB-120C-426B-8A82-18B2432BCA62}" presName="centerShape" presStyleLbl="node0" presStyleIdx="0" presStyleCnt="1"/>
      <dgm:spPr/>
      <dgm:t>
        <a:bodyPr/>
        <a:lstStyle/>
        <a:p>
          <a:endParaRPr lang="en-US"/>
        </a:p>
      </dgm:t>
    </dgm:pt>
    <dgm:pt modelId="{95668574-9676-4151-B5F9-7364F0522648}" type="pres">
      <dgm:prSet presAssocID="{2E98EF34-D320-430F-A440-A3387BBFC8BE}" presName="node" presStyleLbl="node1" presStyleIdx="0" presStyleCnt="5">
        <dgm:presLayoutVars>
          <dgm:bulletEnabled val="1"/>
        </dgm:presLayoutVars>
      </dgm:prSet>
      <dgm:spPr/>
    </dgm:pt>
    <dgm:pt modelId="{5FCB0F69-8B1C-4DD3-BCB0-EF81761FF9A7}" type="pres">
      <dgm:prSet presAssocID="{2E98EF34-D320-430F-A440-A3387BBFC8BE}" presName="dummy" presStyleCnt="0"/>
      <dgm:spPr/>
    </dgm:pt>
    <dgm:pt modelId="{DC0006A5-D1FF-4DC9-96C0-D3DEE2CADBEC}" type="pres">
      <dgm:prSet presAssocID="{A5488D50-ED95-461E-8E4F-5B6F1FFCFD03}" presName="sibTrans" presStyleLbl="sibTrans2D1" presStyleIdx="0" presStyleCnt="5"/>
      <dgm:spPr/>
    </dgm:pt>
    <dgm:pt modelId="{26821E7C-FD5E-403D-A0EC-F2A4D8A16CE8}" type="pres">
      <dgm:prSet presAssocID="{AE1F40EF-5E03-4434-84D4-8056FBB71E6F}" presName="node" presStyleLbl="node1" presStyleIdx="1" presStyleCnt="5">
        <dgm:presLayoutVars>
          <dgm:bulletEnabled val="1"/>
        </dgm:presLayoutVars>
      </dgm:prSet>
      <dgm:spPr/>
    </dgm:pt>
    <dgm:pt modelId="{CDD1D832-F486-4B4B-90B3-34C9834F49F0}" type="pres">
      <dgm:prSet presAssocID="{AE1F40EF-5E03-4434-84D4-8056FBB71E6F}" presName="dummy" presStyleCnt="0"/>
      <dgm:spPr/>
    </dgm:pt>
    <dgm:pt modelId="{5E924A15-D5B0-4323-92A1-EB27D34F47FE}" type="pres">
      <dgm:prSet presAssocID="{86879D90-EE88-42A8-A7FE-168C488AC5D7}" presName="sibTrans" presStyleLbl="sibTrans2D1" presStyleIdx="1" presStyleCnt="5"/>
      <dgm:spPr/>
    </dgm:pt>
    <dgm:pt modelId="{761FEBF3-B15E-4AB2-B3E6-6738A1507A20}" type="pres">
      <dgm:prSet presAssocID="{6BC674EF-B579-4681-A208-793B60E28A7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F5FA3-66BE-4A7F-BABD-2BF9B8950620}" type="pres">
      <dgm:prSet presAssocID="{6BC674EF-B579-4681-A208-793B60E28A77}" presName="dummy" presStyleCnt="0"/>
      <dgm:spPr/>
    </dgm:pt>
    <dgm:pt modelId="{06B17DAD-551C-448A-A291-47E6974C410D}" type="pres">
      <dgm:prSet presAssocID="{EBD30530-0EF2-4A8F-AF83-0B0A9F174251}" presName="sibTrans" presStyleLbl="sibTrans2D1" presStyleIdx="2" presStyleCnt="5"/>
      <dgm:spPr/>
    </dgm:pt>
    <dgm:pt modelId="{D981D6CB-AC51-4F25-A7FB-6CAD9EF8B926}" type="pres">
      <dgm:prSet presAssocID="{BBD32316-BAEF-43CE-9690-F8FEC49D5F8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956BAB-47FB-4888-A02D-F6D37BC34805}" type="pres">
      <dgm:prSet presAssocID="{BBD32316-BAEF-43CE-9690-F8FEC49D5F87}" presName="dummy" presStyleCnt="0"/>
      <dgm:spPr/>
    </dgm:pt>
    <dgm:pt modelId="{8833E71C-74BF-4CCE-BB50-67ADFEA42695}" type="pres">
      <dgm:prSet presAssocID="{9CC319B0-6530-43EF-BCF1-A27A010B20D7}" presName="sibTrans" presStyleLbl="sibTrans2D1" presStyleIdx="3" presStyleCnt="5"/>
      <dgm:spPr/>
    </dgm:pt>
    <dgm:pt modelId="{6A29FC8F-C5B5-4B93-A688-EC1883C23B75}" type="pres">
      <dgm:prSet presAssocID="{E845A189-C347-4D88-A486-BF5783B8FAD9}" presName="node" presStyleLbl="node1" presStyleIdx="4" presStyleCnt="5">
        <dgm:presLayoutVars>
          <dgm:bulletEnabled val="1"/>
        </dgm:presLayoutVars>
      </dgm:prSet>
      <dgm:spPr/>
    </dgm:pt>
    <dgm:pt modelId="{ABDD7541-F1CA-4AAF-8EDF-2AC9453B9D0C}" type="pres">
      <dgm:prSet presAssocID="{E845A189-C347-4D88-A486-BF5783B8FAD9}" presName="dummy" presStyleCnt="0"/>
      <dgm:spPr/>
    </dgm:pt>
    <dgm:pt modelId="{9ED5515C-7C86-4CE9-8E7A-EAB9F6E3C35D}" type="pres">
      <dgm:prSet presAssocID="{A0326095-5C62-41EF-BA1C-A6DD45A89A67}" presName="sibTrans" presStyleLbl="sibTrans2D1" presStyleIdx="4" presStyleCnt="5"/>
      <dgm:spPr/>
    </dgm:pt>
  </dgm:ptLst>
  <dgm:cxnLst>
    <dgm:cxn modelId="{35720ACE-076A-4A3A-9F63-1473BF42F426}" srcId="{FC8B9CBB-120C-426B-8A82-18B2432BCA62}" destId="{2E98EF34-D320-430F-A440-A3387BBFC8BE}" srcOrd="0" destOrd="0" parTransId="{DCBCB19E-AB2F-4CFA-B0DB-173C0EA67151}" sibTransId="{A5488D50-ED95-461E-8E4F-5B6F1FFCFD03}"/>
    <dgm:cxn modelId="{A62E6DCE-C782-4790-B95B-C531EEC3FB9C}" type="presOf" srcId="{86879D90-EE88-42A8-A7FE-168C488AC5D7}" destId="{5E924A15-D5B0-4323-92A1-EB27D34F47FE}" srcOrd="0" destOrd="0" presId="urn:microsoft.com/office/officeart/2005/8/layout/radial6"/>
    <dgm:cxn modelId="{FAA460D2-C4BC-40D5-8B94-C35AB0ADB3F0}" srcId="{FC8B9CBB-120C-426B-8A82-18B2432BCA62}" destId="{BBD32316-BAEF-43CE-9690-F8FEC49D5F87}" srcOrd="3" destOrd="0" parTransId="{290A516E-48BE-484F-8BD6-B626768E7B5D}" sibTransId="{9CC319B0-6530-43EF-BCF1-A27A010B20D7}"/>
    <dgm:cxn modelId="{4AEB82B7-84D9-4E2B-B3DA-E477DBAC25CE}" type="presOf" srcId="{9CC319B0-6530-43EF-BCF1-A27A010B20D7}" destId="{8833E71C-74BF-4CCE-BB50-67ADFEA42695}" srcOrd="0" destOrd="0" presId="urn:microsoft.com/office/officeart/2005/8/layout/radial6"/>
    <dgm:cxn modelId="{7A4DCE40-10D4-463B-990A-28BF107E20F3}" type="presOf" srcId="{6BC674EF-B579-4681-A208-793B60E28A77}" destId="{761FEBF3-B15E-4AB2-B3E6-6738A1507A20}" srcOrd="0" destOrd="0" presId="urn:microsoft.com/office/officeart/2005/8/layout/radial6"/>
    <dgm:cxn modelId="{F9C236B9-B13E-4E6D-AE3A-3A0FB4ACD587}" type="presOf" srcId="{FC8B9CBB-120C-426B-8A82-18B2432BCA62}" destId="{8AA955DB-6D68-4826-9C60-F3FDAD57E298}" srcOrd="0" destOrd="0" presId="urn:microsoft.com/office/officeart/2005/8/layout/radial6"/>
    <dgm:cxn modelId="{967E9EB0-8878-4B31-B683-6D8DCF3488E0}" type="presOf" srcId="{AE1F40EF-5E03-4434-84D4-8056FBB71E6F}" destId="{26821E7C-FD5E-403D-A0EC-F2A4D8A16CE8}" srcOrd="0" destOrd="0" presId="urn:microsoft.com/office/officeart/2005/8/layout/radial6"/>
    <dgm:cxn modelId="{DB280D62-E5D2-430F-831E-E723766A7529}" type="presOf" srcId="{EBD30530-0EF2-4A8F-AF83-0B0A9F174251}" destId="{06B17DAD-551C-448A-A291-47E6974C410D}" srcOrd="0" destOrd="0" presId="urn:microsoft.com/office/officeart/2005/8/layout/radial6"/>
    <dgm:cxn modelId="{2782796B-B87D-4E13-8284-70F0D1E2AFCD}" type="presOf" srcId="{E845A189-C347-4D88-A486-BF5783B8FAD9}" destId="{6A29FC8F-C5B5-4B93-A688-EC1883C23B75}" srcOrd="0" destOrd="0" presId="urn:microsoft.com/office/officeart/2005/8/layout/radial6"/>
    <dgm:cxn modelId="{342F1021-624D-420C-AB8D-F8A7CF77DF3C}" type="presOf" srcId="{2E98EF34-D320-430F-A440-A3387BBFC8BE}" destId="{95668574-9676-4151-B5F9-7364F0522648}" srcOrd="0" destOrd="0" presId="urn:microsoft.com/office/officeart/2005/8/layout/radial6"/>
    <dgm:cxn modelId="{9FC1EFEC-72BD-423E-9947-4984215A5E50}" type="presOf" srcId="{BBD32316-BAEF-43CE-9690-F8FEC49D5F87}" destId="{D981D6CB-AC51-4F25-A7FB-6CAD9EF8B926}" srcOrd="0" destOrd="0" presId="urn:microsoft.com/office/officeart/2005/8/layout/radial6"/>
    <dgm:cxn modelId="{D6F91260-77E9-4C00-A4F9-D277EAABD6B0}" type="presOf" srcId="{A0326095-5C62-41EF-BA1C-A6DD45A89A67}" destId="{9ED5515C-7C86-4CE9-8E7A-EAB9F6E3C35D}" srcOrd="0" destOrd="0" presId="urn:microsoft.com/office/officeart/2005/8/layout/radial6"/>
    <dgm:cxn modelId="{01F2976A-5E98-490D-B27D-1A8E128B6620}" type="presOf" srcId="{A5488D50-ED95-461E-8E4F-5B6F1FFCFD03}" destId="{DC0006A5-D1FF-4DC9-96C0-D3DEE2CADBEC}" srcOrd="0" destOrd="0" presId="urn:microsoft.com/office/officeart/2005/8/layout/radial6"/>
    <dgm:cxn modelId="{622EFEC4-C5E5-4C4D-A318-F5C1381C3F12}" srcId="{FC8B9CBB-120C-426B-8A82-18B2432BCA62}" destId="{AE1F40EF-5E03-4434-84D4-8056FBB71E6F}" srcOrd="1" destOrd="0" parTransId="{3A5EF6DA-3099-4E01-8ADC-2C66D98F69BD}" sibTransId="{86879D90-EE88-42A8-A7FE-168C488AC5D7}"/>
    <dgm:cxn modelId="{892F23EF-2075-4303-8C1B-839437BACABA}" srcId="{78EA9767-FB89-468E-9B0D-E055878DE17B}" destId="{FC8B9CBB-120C-426B-8A82-18B2432BCA62}" srcOrd="0" destOrd="0" parTransId="{1CE02E8D-B3F3-4DAF-94C5-5029D2920858}" sibTransId="{E3A44766-C595-4E10-B3D8-451340CCAB83}"/>
    <dgm:cxn modelId="{4B7A6DC3-98ED-4BBA-8C9C-7B8AD5FF885B}" type="presOf" srcId="{78EA9767-FB89-468E-9B0D-E055878DE17B}" destId="{ACF1D438-0FB0-466E-9C6F-E8063D7E1A05}" srcOrd="0" destOrd="0" presId="urn:microsoft.com/office/officeart/2005/8/layout/radial6"/>
    <dgm:cxn modelId="{83043233-45F9-4A92-B280-81308B87FB84}" srcId="{FC8B9CBB-120C-426B-8A82-18B2432BCA62}" destId="{E845A189-C347-4D88-A486-BF5783B8FAD9}" srcOrd="4" destOrd="0" parTransId="{6C61A1BD-F789-4316-934C-2F33B2EF8A31}" sibTransId="{A0326095-5C62-41EF-BA1C-A6DD45A89A67}"/>
    <dgm:cxn modelId="{36228B8D-BE3B-4BAB-9377-FD1E0C12C69D}" srcId="{FC8B9CBB-120C-426B-8A82-18B2432BCA62}" destId="{6BC674EF-B579-4681-A208-793B60E28A77}" srcOrd="2" destOrd="0" parTransId="{B381B8E9-5A1A-4B8D-BE4B-B9C2E7E6FEFB}" sibTransId="{EBD30530-0EF2-4A8F-AF83-0B0A9F174251}"/>
    <dgm:cxn modelId="{1ABE5908-11F8-4D38-A5C1-1B840CF2EE3C}" type="presParOf" srcId="{ACF1D438-0FB0-466E-9C6F-E8063D7E1A05}" destId="{8AA955DB-6D68-4826-9C60-F3FDAD57E298}" srcOrd="0" destOrd="0" presId="urn:microsoft.com/office/officeart/2005/8/layout/radial6"/>
    <dgm:cxn modelId="{1CEC9413-5AC6-4FEB-8870-61E2D033E367}" type="presParOf" srcId="{ACF1D438-0FB0-466E-9C6F-E8063D7E1A05}" destId="{95668574-9676-4151-B5F9-7364F0522648}" srcOrd="1" destOrd="0" presId="urn:microsoft.com/office/officeart/2005/8/layout/radial6"/>
    <dgm:cxn modelId="{97CE6136-9D29-4224-844F-85CE799F241B}" type="presParOf" srcId="{ACF1D438-0FB0-466E-9C6F-E8063D7E1A05}" destId="{5FCB0F69-8B1C-4DD3-BCB0-EF81761FF9A7}" srcOrd="2" destOrd="0" presId="urn:microsoft.com/office/officeart/2005/8/layout/radial6"/>
    <dgm:cxn modelId="{EDCD98DE-DAE2-4B8A-A265-81277A3BE548}" type="presParOf" srcId="{ACF1D438-0FB0-466E-9C6F-E8063D7E1A05}" destId="{DC0006A5-D1FF-4DC9-96C0-D3DEE2CADBEC}" srcOrd="3" destOrd="0" presId="urn:microsoft.com/office/officeart/2005/8/layout/radial6"/>
    <dgm:cxn modelId="{B09ABB1D-48C8-4392-9E98-F38BE95006CB}" type="presParOf" srcId="{ACF1D438-0FB0-466E-9C6F-E8063D7E1A05}" destId="{26821E7C-FD5E-403D-A0EC-F2A4D8A16CE8}" srcOrd="4" destOrd="0" presId="urn:microsoft.com/office/officeart/2005/8/layout/radial6"/>
    <dgm:cxn modelId="{6D3F1805-39A1-4FCE-B910-52DFD71198D9}" type="presParOf" srcId="{ACF1D438-0FB0-466E-9C6F-E8063D7E1A05}" destId="{CDD1D832-F486-4B4B-90B3-34C9834F49F0}" srcOrd="5" destOrd="0" presId="urn:microsoft.com/office/officeart/2005/8/layout/radial6"/>
    <dgm:cxn modelId="{08035E5E-45FF-4F8A-ACC0-480609D97C7D}" type="presParOf" srcId="{ACF1D438-0FB0-466E-9C6F-E8063D7E1A05}" destId="{5E924A15-D5B0-4323-92A1-EB27D34F47FE}" srcOrd="6" destOrd="0" presId="urn:microsoft.com/office/officeart/2005/8/layout/radial6"/>
    <dgm:cxn modelId="{EDCA8505-FE7E-4C25-97A6-51B7A56689F7}" type="presParOf" srcId="{ACF1D438-0FB0-466E-9C6F-E8063D7E1A05}" destId="{761FEBF3-B15E-4AB2-B3E6-6738A1507A20}" srcOrd="7" destOrd="0" presId="urn:microsoft.com/office/officeart/2005/8/layout/radial6"/>
    <dgm:cxn modelId="{5D99C7B0-7F57-46F0-90FE-01F075AB7A11}" type="presParOf" srcId="{ACF1D438-0FB0-466E-9C6F-E8063D7E1A05}" destId="{853F5FA3-66BE-4A7F-BABD-2BF9B8950620}" srcOrd="8" destOrd="0" presId="urn:microsoft.com/office/officeart/2005/8/layout/radial6"/>
    <dgm:cxn modelId="{9C0BC07A-815D-447E-8637-BCECA43CC9D4}" type="presParOf" srcId="{ACF1D438-0FB0-466E-9C6F-E8063D7E1A05}" destId="{06B17DAD-551C-448A-A291-47E6974C410D}" srcOrd="9" destOrd="0" presId="urn:microsoft.com/office/officeart/2005/8/layout/radial6"/>
    <dgm:cxn modelId="{3FC2FD36-2656-49B9-9A67-7F6864852DB6}" type="presParOf" srcId="{ACF1D438-0FB0-466E-9C6F-E8063D7E1A05}" destId="{D981D6CB-AC51-4F25-A7FB-6CAD9EF8B926}" srcOrd="10" destOrd="0" presId="urn:microsoft.com/office/officeart/2005/8/layout/radial6"/>
    <dgm:cxn modelId="{C032DF8F-C615-4ABC-9EA2-BF1C200CAD6E}" type="presParOf" srcId="{ACF1D438-0FB0-466E-9C6F-E8063D7E1A05}" destId="{59956BAB-47FB-4888-A02D-F6D37BC34805}" srcOrd="11" destOrd="0" presId="urn:microsoft.com/office/officeart/2005/8/layout/radial6"/>
    <dgm:cxn modelId="{CA68FFAC-07DE-4598-9ED8-66BFC11C33E5}" type="presParOf" srcId="{ACF1D438-0FB0-466E-9C6F-E8063D7E1A05}" destId="{8833E71C-74BF-4CCE-BB50-67ADFEA42695}" srcOrd="12" destOrd="0" presId="urn:microsoft.com/office/officeart/2005/8/layout/radial6"/>
    <dgm:cxn modelId="{E89143A8-0559-48BB-89FA-7C8C98730717}" type="presParOf" srcId="{ACF1D438-0FB0-466E-9C6F-E8063D7E1A05}" destId="{6A29FC8F-C5B5-4B93-A688-EC1883C23B75}" srcOrd="13" destOrd="0" presId="urn:microsoft.com/office/officeart/2005/8/layout/radial6"/>
    <dgm:cxn modelId="{BDC45A02-66FF-4DC1-9BDB-FC8CF8BBA400}" type="presParOf" srcId="{ACF1D438-0FB0-466E-9C6F-E8063D7E1A05}" destId="{ABDD7541-F1CA-4AAF-8EDF-2AC9453B9D0C}" srcOrd="14" destOrd="0" presId="urn:microsoft.com/office/officeart/2005/8/layout/radial6"/>
    <dgm:cxn modelId="{9CC66BC0-CE65-44B2-9B5F-944A507B06A6}" type="presParOf" srcId="{ACF1D438-0FB0-466E-9C6F-E8063D7E1A05}" destId="{9ED5515C-7C86-4CE9-8E7A-EAB9F6E3C35D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D5515C-7C86-4CE9-8E7A-EAB9F6E3C35D}">
      <dsp:nvSpPr>
        <dsp:cNvPr id="0" name=""/>
        <dsp:cNvSpPr/>
      </dsp:nvSpPr>
      <dsp:spPr>
        <a:xfrm>
          <a:off x="1750333" y="846357"/>
          <a:ext cx="5643333" cy="5643333"/>
        </a:xfrm>
        <a:prstGeom prst="blockArc">
          <a:avLst>
            <a:gd name="adj1" fmla="val 11880000"/>
            <a:gd name="adj2" fmla="val 16200000"/>
            <a:gd name="adj3" fmla="val 4641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33E71C-74BF-4CCE-BB50-67ADFEA42695}">
      <dsp:nvSpPr>
        <dsp:cNvPr id="0" name=""/>
        <dsp:cNvSpPr/>
      </dsp:nvSpPr>
      <dsp:spPr>
        <a:xfrm>
          <a:off x="1750333" y="846357"/>
          <a:ext cx="5643333" cy="5643333"/>
        </a:xfrm>
        <a:prstGeom prst="blockArc">
          <a:avLst>
            <a:gd name="adj1" fmla="val 7560000"/>
            <a:gd name="adj2" fmla="val 11880000"/>
            <a:gd name="adj3" fmla="val 4641"/>
          </a:avLst>
        </a:prstGeom>
        <a:solidFill>
          <a:schemeClr val="accent3">
            <a:hueOff val="8718455"/>
            <a:satOff val="-27859"/>
            <a:lumOff val="-7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17DAD-551C-448A-A291-47E6974C410D}">
      <dsp:nvSpPr>
        <dsp:cNvPr id="0" name=""/>
        <dsp:cNvSpPr/>
      </dsp:nvSpPr>
      <dsp:spPr>
        <a:xfrm>
          <a:off x="1750333" y="846357"/>
          <a:ext cx="5643333" cy="5643333"/>
        </a:xfrm>
        <a:prstGeom prst="blockArc">
          <a:avLst>
            <a:gd name="adj1" fmla="val 3240000"/>
            <a:gd name="adj2" fmla="val 7560000"/>
            <a:gd name="adj3" fmla="val 4641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924A15-D5B0-4323-92A1-EB27D34F47FE}">
      <dsp:nvSpPr>
        <dsp:cNvPr id="0" name=""/>
        <dsp:cNvSpPr/>
      </dsp:nvSpPr>
      <dsp:spPr>
        <a:xfrm>
          <a:off x="1750333" y="846357"/>
          <a:ext cx="5643333" cy="5643333"/>
        </a:xfrm>
        <a:prstGeom prst="blockArc">
          <a:avLst>
            <a:gd name="adj1" fmla="val 20520000"/>
            <a:gd name="adj2" fmla="val 3240000"/>
            <a:gd name="adj3" fmla="val 4641"/>
          </a:avLst>
        </a:prstGeom>
        <a:solidFill>
          <a:schemeClr val="accent3">
            <a:hueOff val="2906152"/>
            <a:satOff val="-9286"/>
            <a:lumOff val="-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0006A5-D1FF-4DC9-96C0-D3DEE2CADBEC}">
      <dsp:nvSpPr>
        <dsp:cNvPr id="0" name=""/>
        <dsp:cNvSpPr/>
      </dsp:nvSpPr>
      <dsp:spPr>
        <a:xfrm>
          <a:off x="1750333" y="846357"/>
          <a:ext cx="5643333" cy="5643333"/>
        </a:xfrm>
        <a:prstGeom prst="blockArc">
          <a:avLst>
            <a:gd name="adj1" fmla="val 16200000"/>
            <a:gd name="adj2" fmla="val 20520000"/>
            <a:gd name="adj3" fmla="val 464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955DB-6D68-4826-9C60-F3FDAD57E298}">
      <dsp:nvSpPr>
        <dsp:cNvPr id="0" name=""/>
        <dsp:cNvSpPr/>
      </dsp:nvSpPr>
      <dsp:spPr>
        <a:xfrm>
          <a:off x="3272730" y="2368755"/>
          <a:ext cx="2598539" cy="25985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Antitrust Legislation</a:t>
          </a:r>
          <a:endParaRPr lang="en-US" sz="2900" kern="1200" dirty="0"/>
        </a:p>
      </dsp:txBody>
      <dsp:txXfrm>
        <a:off x="3653277" y="2749302"/>
        <a:ext cx="1837445" cy="1837445"/>
      </dsp:txXfrm>
    </dsp:sp>
    <dsp:sp modelId="{95668574-9676-4151-B5F9-7364F0522648}">
      <dsp:nvSpPr>
        <dsp:cNvPr id="0" name=""/>
        <dsp:cNvSpPr/>
      </dsp:nvSpPr>
      <dsp:spPr>
        <a:xfrm>
          <a:off x="3662511" y="2352"/>
          <a:ext cx="1818977" cy="181897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Interstate Commerce Act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1887</a:t>
          </a:r>
          <a:endParaRPr lang="en-US" sz="1600" kern="1200" dirty="0"/>
        </a:p>
      </dsp:txBody>
      <dsp:txXfrm>
        <a:off x="3928894" y="268735"/>
        <a:ext cx="1286211" cy="1286211"/>
      </dsp:txXfrm>
    </dsp:sp>
    <dsp:sp modelId="{26821E7C-FD5E-403D-A0EC-F2A4D8A16CE8}">
      <dsp:nvSpPr>
        <dsp:cNvPr id="0" name=""/>
        <dsp:cNvSpPr/>
      </dsp:nvSpPr>
      <dsp:spPr>
        <a:xfrm>
          <a:off x="6283797" y="1906828"/>
          <a:ext cx="1818977" cy="1818977"/>
        </a:xfrm>
        <a:prstGeom prst="ellipse">
          <a:avLst/>
        </a:prstGeom>
        <a:solidFill>
          <a:schemeClr val="accent3">
            <a:hueOff val="2906152"/>
            <a:satOff val="-9286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Sherman Antitrust Act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1890</a:t>
          </a:r>
          <a:endParaRPr lang="en-US" sz="1600" kern="1200" dirty="0"/>
        </a:p>
      </dsp:txBody>
      <dsp:txXfrm>
        <a:off x="6550180" y="2173211"/>
        <a:ext cx="1286211" cy="1286211"/>
      </dsp:txXfrm>
    </dsp:sp>
    <dsp:sp modelId="{761FEBF3-B15E-4AB2-B3E6-6738A1507A20}">
      <dsp:nvSpPr>
        <dsp:cNvPr id="0" name=""/>
        <dsp:cNvSpPr/>
      </dsp:nvSpPr>
      <dsp:spPr>
        <a:xfrm>
          <a:off x="5282555" y="4988335"/>
          <a:ext cx="1818977" cy="1818977"/>
        </a:xfrm>
        <a:prstGeom prst="ellipse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Clayton Antitrust Act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1914</a:t>
          </a:r>
          <a:endParaRPr lang="en-US" sz="1600" kern="1200" dirty="0"/>
        </a:p>
      </dsp:txBody>
      <dsp:txXfrm>
        <a:off x="5548938" y="5254718"/>
        <a:ext cx="1286211" cy="1286211"/>
      </dsp:txXfrm>
    </dsp:sp>
    <dsp:sp modelId="{D981D6CB-AC51-4F25-A7FB-6CAD9EF8B926}">
      <dsp:nvSpPr>
        <dsp:cNvPr id="0" name=""/>
        <dsp:cNvSpPr/>
      </dsp:nvSpPr>
      <dsp:spPr>
        <a:xfrm>
          <a:off x="2042467" y="4988335"/>
          <a:ext cx="1818977" cy="1818977"/>
        </a:xfrm>
        <a:prstGeom prst="ellipse">
          <a:avLst/>
        </a:prstGeom>
        <a:solidFill>
          <a:schemeClr val="accent3">
            <a:hueOff val="8718455"/>
            <a:satOff val="-27859"/>
            <a:lumOff val="-7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Federal Trade Commission Act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1914</a:t>
          </a:r>
          <a:endParaRPr lang="en-US" sz="1600" kern="1200" dirty="0"/>
        </a:p>
      </dsp:txBody>
      <dsp:txXfrm>
        <a:off x="2308850" y="5254718"/>
        <a:ext cx="1286211" cy="1286211"/>
      </dsp:txXfrm>
    </dsp:sp>
    <dsp:sp modelId="{6A29FC8F-C5B5-4B93-A688-EC1883C23B75}">
      <dsp:nvSpPr>
        <dsp:cNvPr id="0" name=""/>
        <dsp:cNvSpPr/>
      </dsp:nvSpPr>
      <dsp:spPr>
        <a:xfrm>
          <a:off x="1041224" y="1906828"/>
          <a:ext cx="1818977" cy="1818977"/>
        </a:xfrm>
        <a:prstGeom prst="ellipse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Robinson-</a:t>
          </a:r>
          <a:r>
            <a:rPr lang="en-US" sz="1600" kern="1200" dirty="0" err="1" smtClean="0"/>
            <a:t>Patman</a:t>
          </a:r>
          <a:r>
            <a:rPr lang="en-US" sz="1600" kern="1200" dirty="0" smtClean="0"/>
            <a:t> Act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1936</a:t>
          </a:r>
          <a:endParaRPr lang="en-US" sz="1600" kern="1200" dirty="0"/>
        </a:p>
      </dsp:txBody>
      <dsp:txXfrm>
        <a:off x="1307607" y="2173211"/>
        <a:ext cx="1286211" cy="1286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B789F-7CFE-4264-8DB5-4B6758EE254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465CE3-DD4A-4F53-BCC2-F041C49AF3E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 Regulation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31,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Brand, Celebrity, Customer Loyalty, and Style are describing what type of competition?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36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Explain why a Monopoly has multiple, equal producers.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392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In Perfect Competition, what type of difficulty will new producers face while entering the market?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491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FINISHED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19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back…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Perfect</a:t>
            </a:r>
            <a:r>
              <a:rPr lang="en-US" dirty="0" smtClean="0"/>
              <a:t>/ </a:t>
            </a:r>
            <a:r>
              <a:rPr lang="en-US" dirty="0" smtClean="0">
                <a:solidFill>
                  <a:srgbClr val="0070C0"/>
                </a:solidFill>
              </a:rPr>
              <a:t>Monopolistic</a:t>
            </a:r>
            <a:r>
              <a:rPr lang="en-US" dirty="0" smtClean="0"/>
              <a:t> Competition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Oligopoly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FFC000"/>
                </a:solidFill>
              </a:rPr>
              <a:t>Monopoly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4840AE"/>
                </a:solidFill>
              </a:rPr>
              <a:t>Collusion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00B0F0"/>
                </a:solidFill>
              </a:rPr>
              <a:t>Cartels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6600" y="2514600"/>
            <a:ext cx="28225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Buyer = Seller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Notched Right Arrow 6"/>
          <p:cNvSpPr/>
          <p:nvPr/>
        </p:nvSpPr>
        <p:spPr>
          <a:xfrm>
            <a:off x="1219200" y="3200400"/>
            <a:ext cx="2362200" cy="914400"/>
          </a:xfrm>
          <a:prstGeom prst="notch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Few Sellers Run Market</a:t>
            </a:r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5867400" y="4114800"/>
            <a:ext cx="2133600" cy="914400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Single Seller Market</a:t>
            </a:r>
            <a:endParaRPr lang="en-US" dirty="0"/>
          </a:p>
        </p:txBody>
      </p:sp>
      <p:sp>
        <p:nvSpPr>
          <p:cNvPr id="9" name="Up Arrow Callout 8"/>
          <p:cNvSpPr/>
          <p:nvPr/>
        </p:nvSpPr>
        <p:spPr>
          <a:xfrm>
            <a:off x="3886200" y="5791200"/>
            <a:ext cx="1676400" cy="914400"/>
          </a:xfrm>
          <a:prstGeom prst="up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Illegal Organization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need to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Trust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Lassiez</a:t>
            </a:r>
            <a:r>
              <a:rPr lang="en-US" dirty="0" smtClean="0">
                <a:solidFill>
                  <a:srgbClr val="00B0F0"/>
                </a:solidFill>
              </a:rPr>
              <a:t>-faire</a:t>
            </a:r>
            <a:r>
              <a:rPr lang="en-US" dirty="0" smtClean="0"/>
              <a:t> (to let do)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Antitrust Legislation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Price Discrimination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990600"/>
            <a:ext cx="35560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Monopoly</a:t>
            </a:r>
            <a:endParaRPr lang="en-US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77000" y="838200"/>
            <a:ext cx="2210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Trusts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62200" y="3048000"/>
            <a:ext cx="2495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Wealth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7200" y="5334000"/>
            <a:ext cx="27642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Power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90600" y="3657600"/>
            <a:ext cx="35001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en-US" sz="5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Resources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6800" y="1981200"/>
            <a:ext cx="3785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Aggression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Big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Trust our company!</a:t>
            </a:r>
          </a:p>
          <a:p>
            <a:pPr lvl="2"/>
            <a:r>
              <a:rPr lang="en-US" dirty="0" smtClean="0"/>
              <a:t>Trusts were </a:t>
            </a:r>
            <a:r>
              <a:rPr lang="en-US" dirty="0" smtClean="0">
                <a:solidFill>
                  <a:srgbClr val="0070C0"/>
                </a:solidFill>
              </a:rPr>
              <a:t>largely powerful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C000"/>
                </a:solidFill>
              </a:rPr>
              <a:t>unchecked</a:t>
            </a:r>
            <a:r>
              <a:rPr lang="en-US" dirty="0" smtClean="0"/>
              <a:t> monopolies</a:t>
            </a:r>
          </a:p>
          <a:p>
            <a:pPr lvl="2"/>
            <a:r>
              <a:rPr lang="en-US" dirty="0" smtClean="0"/>
              <a:t>Think back to early 1900’s (Carnegie, Rockefeller)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To Let Do (Free-for-all!)</a:t>
            </a:r>
          </a:p>
          <a:p>
            <a:pPr lvl="2"/>
            <a:r>
              <a:rPr lang="en-US" dirty="0" err="1" smtClean="0"/>
              <a:t>Lassiez</a:t>
            </a:r>
            <a:r>
              <a:rPr lang="en-US" dirty="0" smtClean="0"/>
              <a:t>-faire economics </a:t>
            </a:r>
            <a:r>
              <a:rPr lang="en-US" dirty="0" smtClean="0">
                <a:solidFill>
                  <a:srgbClr val="D52564"/>
                </a:solidFill>
              </a:rPr>
              <a:t>limited</a:t>
            </a:r>
            <a:r>
              <a:rPr lang="en-US" dirty="0" smtClean="0"/>
              <a:t> regulation against trusts</a:t>
            </a:r>
          </a:p>
          <a:p>
            <a:pPr lvl="2"/>
            <a:r>
              <a:rPr lang="en-US" dirty="0" smtClean="0"/>
              <a:t>Monopolies grew to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unfathomable power</a:t>
            </a:r>
            <a:r>
              <a:rPr lang="en-US" dirty="0" smtClean="0"/>
              <a:t>, leaving no room for new industry to develop.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911096"/>
            <a:ext cx="3254542" cy="494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It’s Trust Busting Time!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09800"/>
            <a:ext cx="2819400" cy="3493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209800"/>
            <a:ext cx="2819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600200" y="5715000"/>
            <a:ext cx="2132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Teddy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65235" y="5715000"/>
            <a:ext cx="1452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Taft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Quick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NAME </a:t>
            </a:r>
          </a:p>
          <a:p>
            <a:pPr algn="ctr"/>
            <a:r>
              <a:rPr lang="en-US" dirty="0" smtClean="0"/>
              <a:t>DATE</a:t>
            </a:r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Number 1 – 10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Same rules as TESTS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NO TALKING!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2245124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58071"/>
            <a:ext cx="2946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3938723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Group </a:t>
            </a:r>
            <a:r>
              <a:rPr lang="en-US" smtClean="0"/>
              <a:t>Trust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6 Groups</a:t>
            </a:r>
          </a:p>
          <a:p>
            <a:endParaRPr lang="en-US" dirty="0"/>
          </a:p>
          <a:p>
            <a:pPr lvl="1"/>
            <a:r>
              <a:rPr lang="en-US" dirty="0" smtClean="0"/>
              <a:t>3 Groups = Trusts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3 Groups = </a:t>
            </a:r>
            <a:r>
              <a:rPr lang="en-US" dirty="0" err="1" smtClean="0"/>
              <a:t>AntiTrust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Trust Group</a:t>
            </a:r>
          </a:p>
          <a:p>
            <a:pPr lvl="1"/>
            <a:r>
              <a:rPr lang="en-US" dirty="0" smtClean="0"/>
              <a:t>Create a new industry</a:t>
            </a:r>
          </a:p>
          <a:p>
            <a:pPr lvl="1"/>
            <a:r>
              <a:rPr lang="en-US" dirty="0" smtClean="0"/>
              <a:t>Bind Companies together and argue for monopolies.</a:t>
            </a:r>
          </a:p>
          <a:p>
            <a:pPr lvl="1"/>
            <a:endParaRPr lang="en-US" dirty="0"/>
          </a:p>
          <a:p>
            <a:r>
              <a:rPr lang="en-US" dirty="0" smtClean="0"/>
              <a:t>Antitrust Group</a:t>
            </a:r>
          </a:p>
          <a:p>
            <a:pPr lvl="1"/>
            <a:r>
              <a:rPr lang="en-US" dirty="0" smtClean="0"/>
              <a:t>Create legislation against new trusts</a:t>
            </a:r>
          </a:p>
          <a:p>
            <a:pPr lvl="1"/>
            <a:r>
              <a:rPr lang="en-US" dirty="0" smtClean="0"/>
              <a:t>Argue importance and details of perfect competition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09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Name the two different competition types in highly competitive markets.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569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Describe the relationship between buyers and sellers in a Perfect Competition.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403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What type of products are normal for a Monopolistic market?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594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How many sellers are in an Oligopoly?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114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Products in a Perfect Competition are usually what in comparison?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179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Cartels are to Drugs as Collusions are to what?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442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How easy is it to get into an Oligopoly or Monopoly?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639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326</Words>
  <Application>Microsoft Office PowerPoint</Application>
  <PresentationFormat>On-screen Show (4:3)</PresentationFormat>
  <Paragraphs>125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Market Regulation</vt:lpstr>
      <vt:lpstr>Quick Quiz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FINISHED</vt:lpstr>
      <vt:lpstr>Looking back…</vt:lpstr>
      <vt:lpstr>What we need to know…</vt:lpstr>
      <vt:lpstr>PowerPoint Presentation</vt:lpstr>
      <vt:lpstr>Big Business</vt:lpstr>
      <vt:lpstr>PowerPoint Presentation</vt:lpstr>
      <vt:lpstr>It’s Trust Busting Time!</vt:lpstr>
      <vt:lpstr>PowerPoint Presentation</vt:lpstr>
      <vt:lpstr>Group Trust Activity</vt:lpstr>
    </vt:vector>
  </TitlesOfParts>
  <Company>Ulrich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Regulation</dc:title>
  <dc:creator>Mike</dc:creator>
  <cp:lastModifiedBy>Michael</cp:lastModifiedBy>
  <cp:revision>10</cp:revision>
  <dcterms:created xsi:type="dcterms:W3CDTF">2011-03-30T14:37:02Z</dcterms:created>
  <dcterms:modified xsi:type="dcterms:W3CDTF">2011-03-31T05:37:00Z</dcterms:modified>
</cp:coreProperties>
</file>